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12" r:id="rId5"/>
    <p:sldId id="316" r:id="rId6"/>
    <p:sldId id="330" r:id="rId7"/>
    <p:sldId id="310" r:id="rId8"/>
    <p:sldId id="338" r:id="rId9"/>
    <p:sldId id="344" r:id="rId10"/>
    <p:sldId id="341" r:id="rId11"/>
    <p:sldId id="342" r:id="rId12"/>
    <p:sldId id="332" r:id="rId13"/>
    <p:sldId id="339" r:id="rId14"/>
    <p:sldId id="347" r:id="rId15"/>
    <p:sldId id="337" r:id="rId16"/>
    <p:sldId id="331" r:id="rId17"/>
    <p:sldId id="343" r:id="rId18"/>
    <p:sldId id="320" r:id="rId19"/>
    <p:sldId id="348" r:id="rId20"/>
    <p:sldId id="349" r:id="rId21"/>
    <p:sldId id="350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2F12A-BBFC-BAFA-C06E-7BD3B4DC54F1}" v="604" dt="2025-07-12T21:19:35.022"/>
    <p1510:client id="{5ACA74B6-06C2-C7C7-4767-F882080FA918}" v="458" dt="2025-07-12T02:12:14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8" autoAdjust="0"/>
    <p:restoredTop sz="94699" autoAdjust="0"/>
  </p:normalViewPr>
  <p:slideViewPr>
    <p:cSldViewPr snapToGrid="0">
      <p:cViewPr varScale="1">
        <p:scale>
          <a:sx n="152" d="100"/>
          <a:sy n="152" d="100"/>
        </p:scale>
        <p:origin x="216" y="44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7/12/25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7/12/25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4AFDD-7CB2-4D20-AC1F-52C2EB5197C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16A50D-34F2-44A7-8571-190078F734C3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DA586B-149A-4731-B894-F439E6635A2E}" type="datetime1">
              <a:rPr lang="en-US" smtClean="0"/>
              <a:t>7/12/25</a:t>
            </a:fld>
            <a:endParaRPr lang="en-US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DC9094-7AE2-4A0C-ADA1-0B6CF537F5E3}" type="datetime1">
              <a:rPr lang="en-US" smtClean="0"/>
              <a:t>7/12/25</a:t>
            </a:fld>
            <a:endParaRPr lang="en-US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ADD PHOTO</a:t>
            </a: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BB63C-A8D4-4F32-819C-F6F6BA0476C2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273EB-16C1-441E-9180-E8793C467BE0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9247625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90EC5-6F65-45BF-89F3-AC4DE8AFDD8B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884E0F3D-4529-453A-AD51-82F68FA8ECED}" type="datetimeFigureOut">
              <a:rPr lang="en-US" smtClean="0"/>
              <a:t>7/12/25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5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ea typeface="+mj-lt"/>
                <a:cs typeface="+mj-lt"/>
              </a:rPr>
              <a:t>Forecasting Daily Restaurant Demand</a:t>
            </a:r>
            <a:endParaRPr lang="en-US" sz="3600">
              <a:latin typeface="Times New Roman"/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Improving Operational Efficiency through Predictive Analytics</a:t>
            </a:r>
          </a:p>
        </p:txBody>
      </p:sp>
      <p:pic>
        <p:nvPicPr>
          <p:cNvPr id="8" name="Picture Placeholder 7" descr="Colorful biscuits">
            <a:extLst>
              <a:ext uri="{FF2B5EF4-FFF2-40B4-BE49-F238E27FC236}">
                <a16:creationId xmlns:a16="http://schemas.microsoft.com/office/drawing/2014/main" id="{4EE6E687-5325-42C2-817F-ED9AE11FE2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418" y="1957246"/>
            <a:ext cx="4207947" cy="420794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2E6EFA3A-0B91-7F67-5D6B-6374F5701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8"/>
    </mc:Choice>
    <mc:Fallback>
      <p:transition spd="slow" advTm="2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0E10-6EB8-51E8-9EBB-94FC1988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9BB2-3E28-5AC1-E4CF-5F1D74B9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FB80-6215-1F0C-545D-2903BE21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82E9A-481A-C882-851F-52F086E2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3" y="2376889"/>
            <a:ext cx="5509352" cy="3245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F060F7-A166-BD84-3F87-DEF9199A457A}"/>
              </a:ext>
            </a:extLst>
          </p:cNvPr>
          <p:cNvSpPr txBox="1"/>
          <p:nvPr/>
        </p:nvSpPr>
        <p:spPr>
          <a:xfrm>
            <a:off x="5841806" y="3594440"/>
            <a:ext cx="49586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Forecast shows seasonality and trend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Wide intervals reflect uncertainty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Useful for long-term planning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F3871-2AD5-C7D7-EAD8-ED10B804CFF1}"/>
              </a:ext>
            </a:extLst>
          </p:cNvPr>
          <p:cNvSpPr txBox="1"/>
          <p:nvPr/>
        </p:nvSpPr>
        <p:spPr>
          <a:xfrm>
            <a:off x="3186095" y="1066800"/>
            <a:ext cx="8176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Prophet Forecast and Confidence Intervals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F84E20B5-8B24-71E3-7214-F0021757F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2"/>
    </mc:Choice>
    <mc:Fallback>
      <p:transition spd="slow" advTm="2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BA54D-E203-8030-078E-7C952567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FA2A-B420-EA95-B175-2B839114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23F2-760E-7C4B-4870-BE09B970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8" name="Picture 7" descr="A graph with blue and green lines&#10;&#10;AI-generated content may be incorrect.">
            <a:extLst>
              <a:ext uri="{FF2B5EF4-FFF2-40B4-BE49-F238E27FC236}">
                <a16:creationId xmlns:a16="http://schemas.microsoft.com/office/drawing/2014/main" id="{5493050D-472E-AC8C-5678-6A0EA86E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356341"/>
            <a:ext cx="7108209" cy="2792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5CE03-65FA-A5FA-75C8-15686093587E}"/>
              </a:ext>
            </a:extLst>
          </p:cNvPr>
          <p:cNvSpPr txBox="1"/>
          <p:nvPr/>
        </p:nvSpPr>
        <p:spPr>
          <a:xfrm>
            <a:off x="7632342" y="2597202"/>
            <a:ext cx="38156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Overlay of predicted vs actual</a:t>
            </a:r>
          </a:p>
          <a:p>
            <a:pPr marL="228600" indent="-228600">
              <a:buFont typeface="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XGBoost</a:t>
            </a:r>
            <a:r>
              <a:rPr lang="en-US" sz="2400" dirty="0">
                <a:latin typeface="Times New Roman"/>
                <a:cs typeface="Times New Roman"/>
              </a:rPr>
              <a:t> more closely tracks actuals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Prophet smooths over short-term variance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34776-36D2-F6DD-7194-721EE32E42DA}"/>
              </a:ext>
            </a:extLst>
          </p:cNvPr>
          <p:cNvSpPr txBox="1"/>
          <p:nvPr/>
        </p:nvSpPr>
        <p:spPr>
          <a:xfrm>
            <a:off x="2357103" y="709684"/>
            <a:ext cx="76373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Forecast Accuracy: </a:t>
            </a:r>
            <a:r>
              <a:rPr lang="en-US" sz="3600" err="1">
                <a:latin typeface="Times New Roman"/>
                <a:cs typeface="Times New Roman"/>
              </a:rPr>
              <a:t>XGBoost</a:t>
            </a:r>
            <a:r>
              <a:rPr lang="en-US" sz="3600" dirty="0">
                <a:latin typeface="Times New Roman"/>
                <a:cs typeface="Times New Roman"/>
              </a:rPr>
              <a:t> vs Prophet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DC98FC03-BFF6-8D5C-85BD-6AD3860A1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64"/>
    </mc:Choice>
    <mc:Fallback>
      <p:transition spd="slow" advTm="18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A205B-A051-336B-66D0-63FB8DDB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90651-AFD8-0F18-2E87-4E9519EA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BDFA-FE0C-20F7-31E0-3A04E637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D4121786-5ADF-01D7-ACDB-C2ADF15F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4" y="2414222"/>
            <a:ext cx="5640150" cy="34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7C0E20-3ED4-1D72-68F7-5DB6EF99B88E}"/>
              </a:ext>
            </a:extLst>
          </p:cNvPr>
          <p:cNvSpPr txBox="1"/>
          <p:nvPr/>
        </p:nvSpPr>
        <p:spPr>
          <a:xfrm>
            <a:off x="6706063" y="3057499"/>
            <a:ext cx="3124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Top features: reservations, lags, weekdays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Model interpretable and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36856-F487-621A-7FCE-1383BB61B171}"/>
              </a:ext>
            </a:extLst>
          </p:cNvPr>
          <p:cNvSpPr txBox="1"/>
          <p:nvPr/>
        </p:nvSpPr>
        <p:spPr>
          <a:xfrm>
            <a:off x="2610472" y="880281"/>
            <a:ext cx="847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What Drives Demand: Feature Importance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27B3990A-1A7B-451F-7701-58C0F65D1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99"/>
    </mc:Choice>
    <mc:Fallback>
      <p:transition spd="slow" advTm="1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424" y="1713281"/>
            <a:ext cx="4150804" cy="72544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Performance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F3D4372-63D7-4B2E-9D3B-10C6B3B3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782909"/>
              </p:ext>
            </p:extLst>
          </p:nvPr>
        </p:nvGraphicFramePr>
        <p:xfrm>
          <a:off x="3373129" y="3172503"/>
          <a:ext cx="5197845" cy="198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61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RMSE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/>
                        <a:t>Prophet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</a:tbl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B8DD0D86-1A00-C998-921A-D44EE1261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8"/>
    </mc:Choice>
    <mc:Fallback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B8235-1304-4172-AC66-0D702AE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604" y="1715726"/>
            <a:ext cx="9284353" cy="1215971"/>
          </a:xfrm>
        </p:spPr>
        <p:txBody>
          <a:bodyPr>
            <a:normAutofit/>
          </a:bodyPr>
          <a:lstStyle/>
          <a:p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Recommendations- Making</a:t>
            </a:r>
            <a:r>
              <a:rPr lang="en-US" sz="3600" dirty="0">
                <a:latin typeface="Times New Roman"/>
                <a:ea typeface="+mj-lt"/>
                <a:cs typeface="+mj-lt"/>
              </a:rPr>
              <a:t> It Actionable</a:t>
            </a:r>
            <a:endParaRPr lang="en-US" sz="3600" dirty="0">
              <a:latin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14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A7EC6-4B76-781E-2906-7FA2C808553A}"/>
              </a:ext>
            </a:extLst>
          </p:cNvPr>
          <p:cNvSpPr txBox="1"/>
          <p:nvPr/>
        </p:nvSpPr>
        <p:spPr>
          <a:xfrm>
            <a:off x="2692401" y="3200400"/>
            <a:ext cx="61863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Deploy </a:t>
            </a:r>
            <a:r>
              <a:rPr lang="en-US" sz="2400" err="1">
                <a:latin typeface="Times New Roman"/>
                <a:cs typeface="Times New Roman"/>
              </a:rPr>
              <a:t>XGBoost</a:t>
            </a:r>
            <a:r>
              <a:rPr lang="en-US" sz="2400" dirty="0">
                <a:latin typeface="Times New Roman"/>
                <a:cs typeface="Times New Roman"/>
              </a:rPr>
              <a:t> for daily demand forecasting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Integrate API/dashboard into ops workflow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Automate data updates and model retraining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78EF768-CA91-1106-1505-C650E2EB1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53"/>
    </mc:Choice>
    <mc:Fallback>
      <p:transition spd="slow" advTm="1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2" name="Oval 381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3" name="Rectangle 3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B8235-1304-4172-AC66-0D702AE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199" y="1274073"/>
            <a:ext cx="5248221" cy="88637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latin typeface="Times New Roman"/>
                <a:cs typeface="Times New Roman"/>
              </a:rPr>
              <a:t>Limitations and Ethics - </a:t>
            </a:r>
            <a:br>
              <a:rPr lang="en-US" sz="3600" dirty="0">
                <a:latin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Responsible Use and Future Scope</a:t>
            </a:r>
          </a:p>
          <a:p>
            <a:pPr algn="l">
              <a:lnSpc>
                <a:spcPct val="90000"/>
              </a:lnSpc>
            </a:pPr>
            <a:endParaRPr lang="en-US" sz="2400"/>
          </a:p>
          <a:p>
            <a:pPr algn="l">
              <a:lnSpc>
                <a:spcPct val="90000"/>
              </a:lnSpc>
            </a:pPr>
            <a:endParaRPr lang="en-US" sz="2400"/>
          </a:p>
        </p:txBody>
      </p:sp>
      <p:pic>
        <p:nvPicPr>
          <p:cNvPr id="384" name="Picture 383" descr="An abstract design with lines and financial symbols">
            <a:extLst>
              <a:ext uri="{FF2B5EF4-FFF2-40B4-BE49-F238E27FC236}">
                <a16:creationId xmlns:a16="http://schemas.microsoft.com/office/drawing/2014/main" id="{E5E4FE06-3C9F-6693-3799-DEC7EC14C9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90" r="20008" b="-1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85" name="Group 384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06AFDF-A385-6467-0E62-4E580046D4FD}"/>
              </a:ext>
            </a:extLst>
          </p:cNvPr>
          <p:cNvSpPr txBox="1"/>
          <p:nvPr/>
        </p:nvSpPr>
        <p:spPr>
          <a:xfrm>
            <a:off x="6460646" y="2751702"/>
            <a:ext cx="5217173" cy="25592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Data only from Japan; external validity is limited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Missing external variables (weather, events)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Ethical risks: staff scheduling fairness, data privacy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b="1" kern="1200" cap="all" spc="100" baseline="0" noProof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5EA792F7-1D9E-4C7E-A103-E8EDFDC2691E}" type="slidenum">
              <a:rPr lang="en-US" noProof="0" smtClean="0"/>
              <a:pPr lvl="0"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Audio 8">
            <a:extLst>
              <a:ext uri="{FF2B5EF4-FFF2-40B4-BE49-F238E27FC236}">
                <a16:creationId xmlns:a16="http://schemas.microsoft.com/office/drawing/2014/main" id="{F5F68BDA-0582-21D7-7210-72BE806E0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1"/>
    </mc:Choice>
    <mc:Fallback>
      <p:transition spd="slow" advTm="2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C570A-414B-392C-52A3-5650A777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7" name="Oval 7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14B5-E3AE-2EC5-A1B9-31C903CC620B}"/>
              </a:ext>
            </a:extLst>
          </p:cNvPr>
          <p:cNvSpPr txBox="1"/>
          <p:nvPr/>
        </p:nvSpPr>
        <p:spPr>
          <a:xfrm>
            <a:off x="5644751" y="568517"/>
            <a:ext cx="6161004" cy="8863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Times New Roman"/>
                <a:ea typeface="+mj-ea"/>
                <a:cs typeface="Times New Roman"/>
              </a:rPr>
              <a:t>Summary and Key Takeaways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81" name="Picture 80" descr="Periodic table of elements">
            <a:extLst>
              <a:ext uri="{FF2B5EF4-FFF2-40B4-BE49-F238E27FC236}">
                <a16:creationId xmlns:a16="http://schemas.microsoft.com/office/drawing/2014/main" id="{F1AD2F6A-9AD0-359A-9DAF-732B2855B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077" y="2402269"/>
            <a:ext cx="3217333" cy="2141223"/>
          </a:xfrm>
          <a:prstGeom prst="rect">
            <a:avLst/>
          </a:prstGeom>
        </p:spPr>
      </p:pic>
      <p:grpSp>
        <p:nvGrpSpPr>
          <p:cNvPr id="8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E1EBEA-96FE-DCCF-8365-2BB9BE78E8CF}"/>
              </a:ext>
            </a:extLst>
          </p:cNvPr>
          <p:cNvSpPr txBox="1"/>
          <p:nvPr/>
        </p:nvSpPr>
        <p:spPr>
          <a:xfrm>
            <a:off x="6234868" y="1820369"/>
            <a:ext cx="5238339" cy="33353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XGBoost</a:t>
            </a:r>
            <a:r>
              <a:rPr lang="en-US" sz="2400" dirty="0">
                <a:latin typeface="Times New Roman"/>
                <a:cs typeface="Times New Roman"/>
              </a:rPr>
              <a:t> delivered highly accurate forecasts (MAE: 0.51, RMSE: 0.82)</a:t>
            </a:r>
            <a:endParaRPr lang="en-US" sz="2400">
              <a:latin typeface="Times New Roman"/>
              <a:ea typeface="Source Sans Pro"/>
              <a:cs typeface="Times New Roman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Integrated multiple datasets: reservations, calendar, trends</a:t>
            </a:r>
            <a:endParaRPr lang="en-US" sz="2400">
              <a:latin typeface="Times New Roman"/>
              <a:ea typeface="Source Sans Pro"/>
              <a:cs typeface="Times New Roman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Visual and statistical analysis informed feature engineering</a:t>
            </a:r>
            <a:endParaRPr lang="en-US" sz="2400">
              <a:latin typeface="Times New Roman"/>
              <a:ea typeface="Source Sans Pro"/>
              <a:cs typeface="Times New Roman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Recommended model for operational deployment in restaurants</a:t>
            </a:r>
            <a:endParaRPr lang="en-US" sz="2400" dirty="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B4C4-7AB5-989B-FAB2-A15100D3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19996-CA04-BE67-8971-4F5D00E8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75E04-E5FF-BA1B-A0F5-0599D2DD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3FDCDDEA-AE69-776B-71E6-0F4B5FF4C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5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1"/>
    </mc:Choice>
    <mc:Fallback>
      <p:transition spd="slow" advTm="1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91C2E-6D4C-AA68-15E9-5D891DED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8" name="Rectangle 48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90" name="Oval 489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4" name="Picture 453" descr="Green dialogue boxes">
            <a:extLst>
              <a:ext uri="{FF2B5EF4-FFF2-40B4-BE49-F238E27FC236}">
                <a16:creationId xmlns:a16="http://schemas.microsoft.com/office/drawing/2014/main" id="{C946640A-478F-FE5A-39BE-22C1B556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2" r="6970" b="11"/>
          <a:stretch>
            <a:fillRect/>
          </a:stretch>
        </p:blipFill>
        <p:spPr>
          <a:xfrm>
            <a:off x="2869471" y="1066326"/>
            <a:ext cx="2601592" cy="2351649"/>
          </a:xfrm>
          <a:prstGeom prst="rect">
            <a:avLst/>
          </a:prstGeom>
        </p:spPr>
      </p:pic>
      <p:grpSp>
        <p:nvGrpSpPr>
          <p:cNvPr id="492" name="Group 491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96" name="Oval 49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A4483-4ED2-8BBC-EB9B-82F41E79220C}"/>
              </a:ext>
            </a:extLst>
          </p:cNvPr>
          <p:cNvSpPr txBox="1"/>
          <p:nvPr/>
        </p:nvSpPr>
        <p:spPr>
          <a:xfrm>
            <a:off x="702591" y="3404608"/>
            <a:ext cx="3520789" cy="2666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Questions &amp; Discussion</a:t>
            </a:r>
          </a:p>
        </p:txBody>
      </p:sp>
      <p:grpSp>
        <p:nvGrpSpPr>
          <p:cNvPr id="49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74" name="TextBox 473">
            <a:extLst>
              <a:ext uri="{FF2B5EF4-FFF2-40B4-BE49-F238E27FC236}">
                <a16:creationId xmlns:a16="http://schemas.microsoft.com/office/drawing/2014/main" id="{99843B8D-CE1F-6E1F-AD87-4C9C12183597}"/>
              </a:ext>
            </a:extLst>
          </p:cNvPr>
          <p:cNvSpPr txBox="1"/>
          <p:nvPr/>
        </p:nvSpPr>
        <p:spPr>
          <a:xfrm>
            <a:off x="6477270" y="439402"/>
            <a:ext cx="5038269" cy="61011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/>
                <a:cs typeface="Times New Roman"/>
              </a:rPr>
              <a:t>Why </a:t>
            </a:r>
            <a:r>
              <a:rPr lang="en-US" b="1" err="1">
                <a:latin typeface="Times New Roman"/>
                <a:cs typeface="Times New Roman"/>
              </a:rPr>
              <a:t>XGBoost</a:t>
            </a:r>
            <a:r>
              <a:rPr lang="en-US" b="1" dirty="0">
                <a:latin typeface="Times New Roman"/>
                <a:cs typeface="Times New Roman"/>
              </a:rPr>
              <a:t> over other ML models?</a:t>
            </a:r>
            <a:endParaRPr lang="en-US" dirty="0">
              <a:latin typeface="Times New Roman"/>
              <a:cs typeface="Times New Roman"/>
            </a:endParaRP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XGBoost</a:t>
            </a:r>
            <a:r>
              <a:rPr lang="en-US" dirty="0">
                <a:latin typeface="Times New Roman"/>
                <a:cs typeface="Times New Roman"/>
              </a:rPr>
              <a:t> handles tabular data well, offers feature importance, and performs better than linear or tree-only models.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/>
                <a:cs typeface="Times New Roman"/>
              </a:rPr>
              <a:t>How accurate is the reservation data?</a:t>
            </a: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We assumed it was clean but used aggregation and filtering to minimize noise.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/>
                <a:cs typeface="Times New Roman"/>
              </a:rPr>
              <a:t>Why Prophet as baseline?</a:t>
            </a: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It's interpretable and good at trends, ideal for benchmark comparison.</a:t>
            </a: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/>
                <a:cs typeface="Times New Roman"/>
              </a:rPr>
              <a:t>Can it generalize globally?</a:t>
            </a:r>
            <a:endParaRPr lang="en-US">
              <a:ea typeface="Source Sans Pro"/>
            </a:endParaRP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Yes, but retraining is needed with local data and behaviors.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/>
                <a:cs typeface="Times New Roman"/>
              </a:rPr>
              <a:t>Would weather improve it?</a:t>
            </a:r>
            <a:endParaRPr lang="en-US" dirty="0"/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Likely yes—external variables like weather and events should boost accuracy.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91A59-3C51-4465-83EC-75059A87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D6D3D-8C5D-0749-2551-2290177E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C8F3-7A47-4942-314E-E2C6E56A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F3B0FA10-34AE-84A0-8CAE-52949CF1E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17"/>
    </mc:Choice>
    <mc:Fallback>
      <p:transition spd="slow" advTm="5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A2AD1-DE38-C725-F31C-44D36976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8" name="Rectangle 48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90" name="Oval 489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4" name="Picture 453" descr="Green dialogue boxes">
            <a:extLst>
              <a:ext uri="{FF2B5EF4-FFF2-40B4-BE49-F238E27FC236}">
                <a16:creationId xmlns:a16="http://schemas.microsoft.com/office/drawing/2014/main" id="{E0C52FAC-2302-02AE-FB6C-CD585478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2" r="6970" b="11"/>
          <a:stretch>
            <a:fillRect/>
          </a:stretch>
        </p:blipFill>
        <p:spPr>
          <a:xfrm>
            <a:off x="2869471" y="1066326"/>
            <a:ext cx="2601592" cy="2351649"/>
          </a:xfrm>
          <a:prstGeom prst="rect">
            <a:avLst/>
          </a:prstGeom>
        </p:spPr>
      </p:pic>
      <p:grpSp>
        <p:nvGrpSpPr>
          <p:cNvPr id="492" name="Group 491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96" name="Oval 49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6508B-8ACF-ED6D-00F1-379D2A7FC48A}"/>
              </a:ext>
            </a:extLst>
          </p:cNvPr>
          <p:cNvSpPr txBox="1"/>
          <p:nvPr/>
        </p:nvSpPr>
        <p:spPr>
          <a:xfrm>
            <a:off x="702591" y="3404608"/>
            <a:ext cx="3520789" cy="2666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Questions &amp; Discussion</a:t>
            </a:r>
          </a:p>
        </p:txBody>
      </p:sp>
      <p:grpSp>
        <p:nvGrpSpPr>
          <p:cNvPr id="49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74" name="TextBox 473">
            <a:extLst>
              <a:ext uri="{FF2B5EF4-FFF2-40B4-BE49-F238E27FC236}">
                <a16:creationId xmlns:a16="http://schemas.microsoft.com/office/drawing/2014/main" id="{281C3873-E405-FEBC-EEEB-AD9F83BD88FA}"/>
              </a:ext>
            </a:extLst>
          </p:cNvPr>
          <p:cNvSpPr txBox="1"/>
          <p:nvPr/>
        </p:nvSpPr>
        <p:spPr>
          <a:xfrm>
            <a:off x="6477270" y="1130846"/>
            <a:ext cx="4974771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Hourly forecasting possible?</a:t>
            </a:r>
            <a:endParaRPr lang="en-US" dirty="0">
              <a:latin typeface="Times New Roman"/>
              <a:cs typeface="Times New Roman"/>
            </a:endParaRPr>
          </a:p>
          <a:p>
            <a:pPr marL="28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Yes, with finer-grain data like POS timestamps.</a:t>
            </a:r>
          </a:p>
          <a:p>
            <a:pPr>
              <a:lnSpc>
                <a:spcPct val="90000"/>
              </a:lnSpc>
            </a:pP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How to manage anomalies?</a:t>
            </a:r>
            <a:endParaRPr lang="en-US">
              <a:latin typeface="Times New Roman"/>
              <a:cs typeface="Times New Roman"/>
            </a:endParaRPr>
          </a:p>
          <a:p>
            <a:pPr marL="28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Incorporate external event calendars or anomaly detection layers.</a:t>
            </a:r>
          </a:p>
          <a:p>
            <a:pPr>
              <a:lnSpc>
                <a:spcPct val="90000"/>
              </a:lnSpc>
            </a:pP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Real-time usage feasible?</a:t>
            </a:r>
            <a:endParaRPr lang="en-US">
              <a:latin typeface="Times New Roman"/>
              <a:cs typeface="Times New Roman"/>
            </a:endParaRPr>
          </a:p>
          <a:p>
            <a:pPr marL="28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Yes, through an API and continuous training.</a:t>
            </a:r>
          </a:p>
          <a:p>
            <a:pPr>
              <a:lnSpc>
                <a:spcPct val="90000"/>
              </a:lnSpc>
            </a:pP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How often should we retrain?</a:t>
            </a:r>
            <a:endParaRPr lang="en-US">
              <a:latin typeface="Times New Roman"/>
              <a:cs typeface="Times New Roman"/>
            </a:endParaRPr>
          </a:p>
          <a:p>
            <a:pPr marL="28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Weekly or biweekly, depending on seasonality and data volatility.</a:t>
            </a:r>
          </a:p>
          <a:p>
            <a:pPr>
              <a:lnSpc>
                <a:spcPct val="90000"/>
              </a:lnSpc>
            </a:pPr>
            <a:endParaRPr lang="en-US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/>
                <a:cs typeface="Times New Roman"/>
              </a:rPr>
              <a:t>What about ethical use?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Predictions should guide—not dictate—staffing. Fairness and transparency must </a:t>
            </a:r>
            <a:r>
              <a:rPr lang="en-US" err="1">
                <a:latin typeface="Times New Roman"/>
                <a:cs typeface="Times New Roman"/>
              </a:rPr>
              <a:t>bemaintained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110DB-B7C9-2080-E217-1B7B2C6A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17522-C6F9-66A7-173B-0AB5182D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1B993-60CC-F150-9945-EA186F52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40FC47FD-1BD8-CFFE-002E-57B1F1672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12"/>
    </mc:Choice>
    <mc:Fallback>
      <p:transition spd="slow" advTm="4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9353" y="1450103"/>
            <a:ext cx="4196267" cy="148801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203323" cy="16479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Vasavi </a:t>
            </a:r>
            <a:r>
              <a:rPr lang="en-US" err="1">
                <a:latin typeface="Times New Roman"/>
                <a:cs typeface="Times New Roman"/>
              </a:rPr>
              <a:t>Kullanakoppal</a:t>
            </a:r>
            <a:endParaRPr lang="en-US">
              <a:latin typeface="Times New Roman"/>
              <a:ea typeface="Source Sans Pro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vkullanakoppal@my365.bellevue.edu</a:t>
            </a:r>
          </a:p>
        </p:txBody>
      </p:sp>
      <p:pic>
        <p:nvPicPr>
          <p:cNvPr id="17" name="Picture Placeholder 16" descr="Pink Cupcakes">
            <a:extLst>
              <a:ext uri="{FF2B5EF4-FFF2-40B4-BE49-F238E27FC236}">
                <a16:creationId xmlns:a16="http://schemas.microsoft.com/office/drawing/2014/main" id="{1537BDD2-04FD-449B-AD72-208CDFEE8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225" y="1149350"/>
            <a:ext cx="4792663" cy="4227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19</a:t>
            </a:fld>
            <a:endParaRPr lang="en-US" noProof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9C8832BE-E7C7-DC10-2042-B0A09930A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4"/>
    </mc:Choice>
    <mc:Fallback>
      <p:transition spd="slow" advTm="18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706835"/>
            <a:ext cx="5584060" cy="1698857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ea typeface="+mj-lt"/>
                <a:cs typeface="+mj-lt"/>
              </a:rPr>
            </a:br>
            <a:br>
              <a:rPr lang="en-US" sz="3600" dirty="0">
                <a:latin typeface="Times New Roman"/>
                <a:ea typeface="+mj-lt"/>
                <a:cs typeface="+mj-lt"/>
              </a:rPr>
            </a:br>
            <a:r>
              <a:rPr lang="en-US" sz="3600" dirty="0">
                <a:latin typeface="Times New Roman"/>
                <a:ea typeface="+mj-lt"/>
                <a:cs typeface="+mj-lt"/>
              </a:rPr>
              <a:t>The Challenge of Unpredictable Demand</a:t>
            </a:r>
          </a:p>
          <a:p>
            <a:endParaRPr lang="en-US" dirty="0"/>
          </a:p>
        </p:txBody>
      </p:sp>
      <p:pic>
        <p:nvPicPr>
          <p:cNvPr id="37" name="Picture Placeholder 36" descr="Unicorn Cute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293" y="1554582"/>
            <a:ext cx="355504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2233592"/>
            <a:ext cx="5217173" cy="2976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Restaurants face staffing and inventory issues due to uncertain customer volume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Manual planning is reactive and error-prone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A data-driven forecast model can enhance planning</a:t>
            </a:r>
          </a:p>
          <a:p>
            <a:endParaRPr lang="en-US" dirty="0">
              <a:ea typeface="Source Sans Pro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Audio 24">
            <a:extLst>
              <a:ext uri="{FF2B5EF4-FFF2-40B4-BE49-F238E27FC236}">
                <a16:creationId xmlns:a16="http://schemas.microsoft.com/office/drawing/2014/main" id="{3B13A44D-BDC0-39AB-1E5E-E69ADF05F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4"/>
    </mc:Choice>
    <mc:Fallback>
      <p:transition spd="slow" advTm="2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Why Forecasting Matters</a:t>
            </a:r>
            <a:endParaRPr lang="en-US" sz="36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17" y="2470095"/>
            <a:ext cx="5188951" cy="2763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Traditional methods: historical averages and intuition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Digital data creates opportunity for machine learning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Kaggle dataset enables real-world modeling</a:t>
            </a:r>
            <a:endParaRPr lang="en-US" sz="2400" dirty="0">
              <a:latin typeface="Times New Roman"/>
            </a:endParaRPr>
          </a:p>
          <a:p>
            <a:endParaRPr lang="en-US" dirty="0">
              <a:ea typeface="Source Sans Pro"/>
            </a:endParaRPr>
          </a:p>
        </p:txBody>
      </p:sp>
      <p:pic>
        <p:nvPicPr>
          <p:cNvPr id="365" name="Picture Placeholder 364" descr="A picture containing person, food, baking, dish">
            <a:extLst>
              <a:ext uri="{FF2B5EF4-FFF2-40B4-BE49-F238E27FC236}">
                <a16:creationId xmlns:a16="http://schemas.microsoft.com/office/drawing/2014/main" id="{5D035A4A-01E8-44C3-9E7B-2F3ACBCD9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22503"/>
            <a:ext cx="4114800" cy="2931037"/>
          </a:xfrm>
        </p:spPr>
      </p:pic>
      <p:pic>
        <p:nvPicPr>
          <p:cNvPr id="11" name="Picture Placeholder 10" descr="Colorful biscuits">
            <a:extLst>
              <a:ext uri="{FF2B5EF4-FFF2-40B4-BE49-F238E27FC236}">
                <a16:creationId xmlns:a16="http://schemas.microsoft.com/office/drawing/2014/main" id="{D4A20C46-A075-4415-A172-F3722C0ADE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370011"/>
            <a:ext cx="4114799" cy="2931036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379DB081-6921-3750-2BAF-CEE322691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9"/>
    </mc:Choice>
    <mc:Fallback>
      <p:transition spd="slow" advTm="26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754" y="970686"/>
            <a:ext cx="5234111" cy="123915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dirty="0">
                <a:latin typeface="Times New Roman"/>
                <a:cs typeface="Times New Roman"/>
              </a:rPr>
              <a:t>Data</a:t>
            </a:r>
            <a:br>
              <a:rPr lang="en-US" sz="3600" dirty="0">
                <a:latin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Overview</a:t>
            </a:r>
          </a:p>
          <a:p>
            <a:pPr algn="l"/>
            <a:endParaRPr lang="en-US" sz="2800"/>
          </a:p>
        </p:txBody>
      </p:sp>
      <p:pic>
        <p:nvPicPr>
          <p:cNvPr id="11" name="Picture Placeholder 10" descr="Colorful biscuits">
            <a:extLst>
              <a:ext uri="{FF2B5EF4-FFF2-40B4-BE49-F238E27FC236}">
                <a16:creationId xmlns:a16="http://schemas.microsoft.com/office/drawing/2014/main" id="{36024784-0D12-4D16-9964-11042AF42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9" b="-1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3757" y="2469480"/>
            <a:ext cx="5231284" cy="3236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Visit records, reservations, calendar data, and restaurant metadata</a:t>
            </a:r>
          </a:p>
          <a:p>
            <a:pPr marL="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Engineered features: lags, rolling means, reservation ratios</a:t>
            </a:r>
          </a:p>
          <a:p>
            <a:pPr marL="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Target variable: daily customer count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1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Audio 6">
            <a:extLst>
              <a:ext uri="{FF2B5EF4-FFF2-40B4-BE49-F238E27FC236}">
                <a16:creationId xmlns:a16="http://schemas.microsoft.com/office/drawing/2014/main" id="{9C09E294-DD4E-1610-04E0-AAD991E35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0"/>
    </mc:Choice>
    <mc:Fallback>
      <p:transition spd="slow" advTm="28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A2EC5-E074-D591-EE47-43FCFCA8AB87}"/>
              </a:ext>
            </a:extLst>
          </p:cNvPr>
          <p:cNvSpPr txBox="1"/>
          <p:nvPr/>
        </p:nvSpPr>
        <p:spPr>
          <a:xfrm>
            <a:off x="6512548" y="643792"/>
            <a:ext cx="5002992" cy="2525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imes New Roman"/>
                <a:ea typeface="+mj-ea"/>
                <a:cs typeface="Times New Roman"/>
              </a:rPr>
              <a:t>Visitor Trends Over Time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imes New Roman"/>
                <a:ea typeface="+mj-ea"/>
                <a:cs typeface="Times New Roman"/>
              </a:rPr>
              <a:t>And Total Daily Visitors Across All Restaurants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graph showing a number of restaurants&#10;&#10;AI-generated content may be incorrect.">
            <a:extLst>
              <a:ext uri="{FF2B5EF4-FFF2-40B4-BE49-F238E27FC236}">
                <a16:creationId xmlns:a16="http://schemas.microsoft.com/office/drawing/2014/main" id="{8C087D6D-C2E0-4DD3-3AFC-9844C5DE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373" y="1244290"/>
            <a:ext cx="2584794" cy="1020993"/>
          </a:xfrm>
          <a:prstGeom prst="rect">
            <a:avLst/>
          </a:prstGeom>
        </p:spPr>
      </p:pic>
      <p:sp useBgFill="1">
        <p:nvSpPr>
          <p:cNvPr id="39" name="Oval 3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A4E13-3892-6C0C-3C60-0024D36AC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14" y="4098870"/>
            <a:ext cx="2318835" cy="1507242"/>
          </a:xfrm>
          <a:prstGeom prst="rect">
            <a:avLst/>
          </a:prstGeom>
        </p:spPr>
      </p:pic>
      <p:grpSp>
        <p:nvGrpSpPr>
          <p:cNvPr id="41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C48FF3-F307-6F92-C454-BE6AEF6562C5}"/>
              </a:ext>
            </a:extLst>
          </p:cNvPr>
          <p:cNvSpPr txBox="1"/>
          <p:nvPr/>
        </p:nvSpPr>
        <p:spPr>
          <a:xfrm>
            <a:off x="6512548" y="3658939"/>
            <a:ext cx="5010048" cy="19476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Shows total customer volume trends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Weekly and seasonal fluctuations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Demand growth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30BD8-DA56-8A70-1160-AEDA8D49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4AF97-154A-B8A1-F37E-8E69DDCE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7E672-35F5-CD16-68E4-E78B9B48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CAD69407-2A55-65E2-7585-81AC75DCE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4"/>
    </mc:Choice>
    <mc:Fallback>
      <p:transition spd="slow" advTm="1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9" name="Oval 25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1" name="Rectangle 26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6E7C5-EC92-7D7E-C586-E138EF4DD7FC}"/>
              </a:ext>
            </a:extLst>
          </p:cNvPr>
          <p:cNvSpPr txBox="1"/>
          <p:nvPr/>
        </p:nvSpPr>
        <p:spPr>
          <a:xfrm>
            <a:off x="6597214" y="1427304"/>
            <a:ext cx="5010048" cy="13043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imes New Roman"/>
                <a:ea typeface="+mj-ea"/>
                <a:cs typeface="Times New Roman"/>
              </a:rPr>
              <a:t>Weekly &amp; Holiday Impact on Demand</a:t>
            </a: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90FFF-3CA9-C6CE-0C3D-A2ADAEFB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45" y="635607"/>
            <a:ext cx="3340503" cy="2430216"/>
          </a:xfrm>
          <a:prstGeom prst="rect">
            <a:avLst/>
          </a:prstGeom>
        </p:spPr>
      </p:pic>
      <p:grpSp>
        <p:nvGrpSpPr>
          <p:cNvPr id="26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 descr="A graph of blue bars&#10;&#10;AI-generated content may be incorrect.">
            <a:extLst>
              <a:ext uri="{FF2B5EF4-FFF2-40B4-BE49-F238E27FC236}">
                <a16:creationId xmlns:a16="http://schemas.microsoft.com/office/drawing/2014/main" id="{CDC17DBD-5ED4-DA8A-FD49-6822D1C05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602" y="3561022"/>
            <a:ext cx="3519189" cy="2102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581B7-9211-9F48-2FB8-50C93F0977B3}"/>
              </a:ext>
            </a:extLst>
          </p:cNvPr>
          <p:cNvSpPr txBox="1"/>
          <p:nvPr/>
        </p:nvSpPr>
        <p:spPr>
          <a:xfrm>
            <a:off x="6745381" y="3369661"/>
            <a:ext cx="5010048" cy="17212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Bar plot: higher traffic on weekends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Holidays elevate demand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Monday shows lowest average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DE634-312B-A460-CAEB-53978D60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E029-3706-645B-A8B2-B36B9EA3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5AB32-8CC9-0448-D2E7-794B4C2B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6974606B-F57C-499A-B366-3456DF75D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2"/>
    </mc:Choice>
    <mc:Fallback>
      <p:transition spd="slow" advTm="1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4223-70B0-D5E9-8410-82B89E9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87819-666C-3735-4C19-3CC72C41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7/12/25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2E3B-0562-DA00-B7D6-D0ADB1B9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73CA0-AF24-6557-569C-D8010C08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02B30-F22B-9345-536B-B01FA2DC3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59" y="1739065"/>
            <a:ext cx="4282555" cy="3973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E46F21-3B96-2B46-F125-81936A47C77F}"/>
              </a:ext>
            </a:extLst>
          </p:cNvPr>
          <p:cNvSpPr txBox="1"/>
          <p:nvPr/>
        </p:nvSpPr>
        <p:spPr>
          <a:xfrm>
            <a:off x="5701862" y="3121572"/>
            <a:ext cx="38227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Overlay of demand during holidays vs normal days</a:t>
            </a:r>
            <a:endParaRPr lang="en-US" sz="2400">
              <a:latin typeface="Times New Roman"/>
              <a:ea typeface="Source Sans Pro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Holidays create sustained spikes in visits</a:t>
            </a:r>
            <a:endParaRPr lang="en-US" sz="2400" dirty="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9F1BD-BA52-08EC-9458-8BF22B080B4A}"/>
              </a:ext>
            </a:extLst>
          </p:cNvPr>
          <p:cNvSpPr txBox="1"/>
          <p:nvPr/>
        </p:nvSpPr>
        <p:spPr>
          <a:xfrm>
            <a:off x="5503285" y="1110593"/>
            <a:ext cx="58517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Demand Trends on </a:t>
            </a:r>
            <a:endParaRPr lang="en-US"/>
          </a:p>
          <a:p>
            <a:r>
              <a:rPr lang="en-US" sz="3600" dirty="0">
                <a:latin typeface="Times New Roman"/>
                <a:cs typeface="Times New Roman"/>
              </a:rPr>
              <a:t>Holidays vs Non-Holidays</a:t>
            </a:r>
            <a:endParaRPr lang="en-US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2B6B5FBA-3ADC-F190-00C9-B6751CAD9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7"/>
    </mc:Choice>
    <mc:Fallback>
      <p:transition spd="slow" advTm="16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0C10C-AA7C-F591-5A75-686EEF62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1BC01-B762-57FD-F7FE-58E382A413F3}"/>
              </a:ext>
            </a:extLst>
          </p:cNvPr>
          <p:cNvSpPr txBox="1"/>
          <p:nvPr/>
        </p:nvSpPr>
        <p:spPr>
          <a:xfrm>
            <a:off x="685049" y="920873"/>
            <a:ext cx="2695293" cy="21900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imes New Roman"/>
                <a:ea typeface="+mj-ea"/>
                <a:cs typeface="Times New Roman"/>
              </a:rPr>
              <a:t>Store Behavior and Reservations</a:t>
            </a:r>
          </a:p>
        </p:txBody>
      </p:sp>
      <p:pic>
        <p:nvPicPr>
          <p:cNvPr id="10" name="Picture 9" descr="A graph with blue dots&#10;&#10;AI-generated content may be incorrect.">
            <a:extLst>
              <a:ext uri="{FF2B5EF4-FFF2-40B4-BE49-F238E27FC236}">
                <a16:creationId xmlns:a16="http://schemas.microsoft.com/office/drawing/2014/main" id="{A6C9FAB3-9D22-92C1-1F0E-3F3AC104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89" r="12812" b="3"/>
          <a:stretch>
            <a:fillRect/>
          </a:stretch>
        </p:blipFill>
        <p:spPr>
          <a:xfrm>
            <a:off x="4192453" y="801479"/>
            <a:ext cx="2695292" cy="2429060"/>
          </a:xfrm>
          <a:prstGeom prst="rect">
            <a:avLst/>
          </a:prstGeom>
        </p:spPr>
      </p:pic>
      <p:pic>
        <p:nvPicPr>
          <p:cNvPr id="9" name="Picture 8" descr="A graph showing a number of visitors&#10;&#10;AI-generated content may be incorrect.">
            <a:extLst>
              <a:ext uri="{FF2B5EF4-FFF2-40B4-BE49-F238E27FC236}">
                <a16:creationId xmlns:a16="http://schemas.microsoft.com/office/drawing/2014/main" id="{623B575E-4302-3EEE-2F83-FD6E663C7F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36" r="17989" b="-1"/>
          <a:stretch>
            <a:fillRect/>
          </a:stretch>
        </p:blipFill>
        <p:spPr>
          <a:xfrm>
            <a:off x="739587" y="3674826"/>
            <a:ext cx="2714619" cy="2429060"/>
          </a:xfrm>
          <a:prstGeom prst="rect">
            <a:avLst/>
          </a:prstGeom>
        </p:spPr>
      </p:pic>
      <p:grpSp>
        <p:nvGrpSpPr>
          <p:cNvPr id="116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70BC267-CAF1-CA07-8F85-AA19234971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389" r="4548" b="-2"/>
          <a:stretch>
            <a:fillRect/>
          </a:stretch>
        </p:blipFill>
        <p:spPr>
          <a:xfrm>
            <a:off x="4195763" y="3519521"/>
            <a:ext cx="2675951" cy="2466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3E7E0-A19B-7278-CD1C-5648E2E8594A}"/>
              </a:ext>
            </a:extLst>
          </p:cNvPr>
          <p:cNvSpPr txBox="1"/>
          <p:nvPr/>
        </p:nvSpPr>
        <p:spPr>
          <a:xfrm>
            <a:off x="7783038" y="2021348"/>
            <a:ext cx="3866557" cy="26156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Heatmap: peak days vary by store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Scatter: reservations correlate with turnout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Boxplots show demand variability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A158-59E0-A6BD-B56C-C23FD240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7/12/25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7BA84-23B5-703C-815D-D9A26723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all" spc="10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FC8B8-34D7-6150-1419-C4D64FE0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D53888A9-0C54-9FDA-8160-BC1A3D324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5"/>
    </mc:Choice>
    <mc:Fallback>
      <p:transition spd="slow" advTm="2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66" y="1853808"/>
            <a:ext cx="6476412" cy="7536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/>
                <a:ea typeface="+mj-lt"/>
                <a:cs typeface="Times New Roman"/>
              </a:rPr>
              <a:t>Building the Forecasting Models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F735B0-B62B-4999-B4B5-A783FC1BD4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769" y="3019096"/>
            <a:ext cx="4307160" cy="2152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Baseline: Prophet (time series)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ea typeface="+mn-lt"/>
                <a:cs typeface="+mn-lt"/>
              </a:rPr>
              <a:t>Advanced: </a:t>
            </a:r>
            <a:r>
              <a:rPr lang="en-US" sz="24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(multi-feature regression)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ea typeface="+mn-lt"/>
                <a:cs typeface="+mn-lt"/>
              </a:rPr>
              <a:t>Evaluation: MAE and RMSE</a:t>
            </a:r>
            <a:endParaRPr lang="en-US" sz="2400" dirty="0">
              <a:latin typeface="Times New Roman"/>
            </a:endParaRPr>
          </a:p>
          <a:p>
            <a:endParaRPr lang="en-US" dirty="0"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6A79D-6FA3-4776-8DAB-38BD8906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9</a:t>
            </a:fld>
            <a:endParaRPr lang="en-US" noProof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AC7F53FB-6137-B52B-AB93-B48594364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8"/>
    </mc:Choice>
    <mc:Fallback>
      <p:transition spd="slow" advTm="2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EA051F-84B4-4065-A650-AA89D1B04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4A60CD-0DE5-49D4-8EE4-931437A265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279500-64D1-4E99-9E84-D64A6313B3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633</Words>
  <Application>Microsoft Macintosh PowerPoint</Application>
  <PresentationFormat>Widescreen</PresentationFormat>
  <Paragraphs>155</Paragraphs>
  <Slides>19</Slides>
  <Notes>9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Source Sans Pro</vt:lpstr>
      <vt:lpstr>Source Sans Pro </vt:lpstr>
      <vt:lpstr>Times New Roman</vt:lpstr>
      <vt:lpstr>1_FunkyShapesVTI</vt:lpstr>
      <vt:lpstr>Forecasting Daily Restaurant Demand </vt:lpstr>
      <vt:lpstr>  The Challenge of Unpredictable Demand </vt:lpstr>
      <vt:lpstr>Why Forecasting Matters</vt:lpstr>
      <vt:lpstr>Data Overview </vt:lpstr>
      <vt:lpstr>PowerPoint Presentation</vt:lpstr>
      <vt:lpstr>PowerPoint Presentation</vt:lpstr>
      <vt:lpstr>PowerPoint Presentation</vt:lpstr>
      <vt:lpstr>PowerPoint Presentation</vt:lpstr>
      <vt:lpstr>Building the Forecasting Models </vt:lpstr>
      <vt:lpstr>PowerPoint Presentation</vt:lpstr>
      <vt:lpstr>PowerPoint Presentation</vt:lpstr>
      <vt:lpstr>PowerPoint Presentation</vt:lpstr>
      <vt:lpstr>Performance Metrics</vt:lpstr>
      <vt:lpstr> Recommendations- Making It Actionable  </vt:lpstr>
      <vt:lpstr>Limitations and Ethics -  Responsible Use and Future Scope  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Mohamed Zubair</cp:lastModifiedBy>
  <cp:revision>557</cp:revision>
  <dcterms:created xsi:type="dcterms:W3CDTF">2025-07-12T01:19:54Z</dcterms:created>
  <dcterms:modified xsi:type="dcterms:W3CDTF">2025-07-13T03:48:13Z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